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90" r:id="rId19"/>
    <p:sldMasterId id="2147483692" r:id="rId20"/>
    <p:sldMasterId id="2147483694" r:id="rId21"/>
    <p:sldMasterId id="2147483696" r:id="rId22"/>
    <p:sldMasterId id="2147483698" r:id="rId23"/>
    <p:sldMasterId id="2147483700" r:id="rId24"/>
    <p:sldMasterId id="2147483702" r:id="rId25"/>
    <p:sldMasterId id="2147483704" r:id="rId26"/>
    <p:sldMasterId id="2147483706" r:id="rId27"/>
    <p:sldMasterId id="2147483708" r:id="rId28"/>
    <p:sldMasterId id="2147483710" r:id="rId29"/>
    <p:sldMasterId id="2147483712" r:id="rId30"/>
    <p:sldMasterId id="2147483714" r:id="rId31"/>
    <p:sldMasterId id="2147483716" r:id="rId32"/>
    <p:sldMasterId id="2147483718" r:id="rId33"/>
  </p:sldMasterIdLst>
  <p:sldIdLst>
    <p:sldId id="256" r:id="rId34"/>
    <p:sldId id="257" r:id="rId35"/>
    <p:sldId id="258" r:id="rId36"/>
    <p:sldId id="259" r:id="rId37"/>
    <p:sldId id="260" r:id="rId38"/>
    <p:sldId id="261" r:id="rId39"/>
    <p:sldId id="262" r:id="rId40"/>
    <p:sldId id="263" r:id="rId41"/>
    <p:sldId id="264" r:id="rId42"/>
    <p:sldId id="265" r:id="rId43"/>
    <p:sldId id="266" r:id="rId44"/>
    <p:sldId id="267" r:id="rId45"/>
    <p:sldId id="268" r:id="rId46"/>
    <p:sldId id="269" r:id="rId47"/>
    <p:sldId id="270" r:id="rId48"/>
    <p:sldId id="271" r:id="rId49"/>
    <p:sldId id="272" r:id="rId50"/>
    <p:sldId id="273" r:id="rId51"/>
    <p:sldId id="274" r:id="rId52"/>
    <p:sldId id="275" r:id="rId53"/>
    <p:sldId id="276" r:id="rId54"/>
    <p:sldId id="277" r:id="rId55"/>
    <p:sldId id="278" r:id="rId56"/>
    <p:sldId id="279" r:id="rId57"/>
    <p:sldId id="280" r:id="rId58"/>
    <p:sldId id="281" r:id="rId59"/>
    <p:sldId id="282" r:id="rId60"/>
    <p:sldId id="283" r:id="rId61"/>
    <p:sldId id="284" r:id="rId62"/>
    <p:sldId id="285" r:id="rId63"/>
    <p:sldId id="286" r:id="rId64"/>
    <p:sldId id="287" r:id="rId65"/>
    <p:sldId id="288" r:id="rId66"/>
    <p:sldId id="289" r:id="rId67"/>
    <p:sldId id="290" r:id="rId68"/>
    <p:sldId id="291" r:id="rId69"/>
    <p:sldId id="292" r:id="rId70"/>
    <p:sldId id="293" r:id="rId71"/>
    <p:sldId id="294" r:id="rId72"/>
    <p:sldId id="295" r:id="rId73"/>
    <p:sldId id="296" r:id="rId74"/>
    <p:sldId id="297" r:id="rId75"/>
    <p:sldId id="298" r:id="rId76"/>
    <p:sldId id="299" r:id="rId77"/>
    <p:sldId id="300" r:id="rId78"/>
    <p:sldId id="301" r:id="rId79"/>
    <p:sldId id="302" r:id="rId80"/>
    <p:sldId id="303" r:id="rId81"/>
    <p:sldId id="304" r:id="rId8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" Target="slides/slide1.xml"/><Relationship Id="rId35" Type="http://schemas.openxmlformats.org/officeDocument/2006/relationships/slide" Target="slides/slide2.xml"/><Relationship Id="rId36" Type="http://schemas.openxmlformats.org/officeDocument/2006/relationships/slide" Target="slides/slide3.xml"/><Relationship Id="rId37" Type="http://schemas.openxmlformats.org/officeDocument/2006/relationships/slide" Target="slides/slide4.xml"/><Relationship Id="rId38" Type="http://schemas.openxmlformats.org/officeDocument/2006/relationships/slide" Target="slides/slide5.xml"/><Relationship Id="rId39" Type="http://schemas.openxmlformats.org/officeDocument/2006/relationships/slide" Target="slides/slide6.xml"/><Relationship Id="rId40" Type="http://schemas.openxmlformats.org/officeDocument/2006/relationships/slide" Target="slides/slide7.xml"/><Relationship Id="rId41" Type="http://schemas.openxmlformats.org/officeDocument/2006/relationships/slide" Target="slides/slide8.xml"/><Relationship Id="rId42" Type="http://schemas.openxmlformats.org/officeDocument/2006/relationships/slide" Target="slides/slide9.xml"/><Relationship Id="rId43" Type="http://schemas.openxmlformats.org/officeDocument/2006/relationships/slide" Target="slides/slide10.xml"/><Relationship Id="rId44" Type="http://schemas.openxmlformats.org/officeDocument/2006/relationships/slide" Target="slides/slide11.xml"/><Relationship Id="rId45" Type="http://schemas.openxmlformats.org/officeDocument/2006/relationships/slide" Target="slides/slide12.xml"/><Relationship Id="rId46" Type="http://schemas.openxmlformats.org/officeDocument/2006/relationships/slide" Target="slides/slide13.xml"/><Relationship Id="rId47" Type="http://schemas.openxmlformats.org/officeDocument/2006/relationships/slide" Target="slides/slide14.xml"/><Relationship Id="rId48" Type="http://schemas.openxmlformats.org/officeDocument/2006/relationships/slide" Target="slides/slide15.xml"/><Relationship Id="rId49" Type="http://schemas.openxmlformats.org/officeDocument/2006/relationships/slide" Target="slides/slide16.xml"/><Relationship Id="rId50" Type="http://schemas.openxmlformats.org/officeDocument/2006/relationships/slide" Target="slides/slide17.xml"/><Relationship Id="rId51" Type="http://schemas.openxmlformats.org/officeDocument/2006/relationships/slide" Target="slides/slide18.xml"/><Relationship Id="rId52" Type="http://schemas.openxmlformats.org/officeDocument/2006/relationships/slide" Target="slides/slide19.xml"/><Relationship Id="rId53" Type="http://schemas.openxmlformats.org/officeDocument/2006/relationships/slide" Target="slides/slide20.xml"/><Relationship Id="rId54" Type="http://schemas.openxmlformats.org/officeDocument/2006/relationships/slide" Target="slides/slide21.xml"/><Relationship Id="rId55" Type="http://schemas.openxmlformats.org/officeDocument/2006/relationships/slide" Target="slides/slide22.xml"/><Relationship Id="rId56" Type="http://schemas.openxmlformats.org/officeDocument/2006/relationships/slide" Target="slides/slide23.xml"/><Relationship Id="rId57" Type="http://schemas.openxmlformats.org/officeDocument/2006/relationships/slide" Target="slides/slide24.xml"/><Relationship Id="rId58" Type="http://schemas.openxmlformats.org/officeDocument/2006/relationships/slide" Target="slides/slide25.xml"/><Relationship Id="rId59" Type="http://schemas.openxmlformats.org/officeDocument/2006/relationships/slide" Target="slides/slide26.xml"/><Relationship Id="rId60" Type="http://schemas.openxmlformats.org/officeDocument/2006/relationships/slide" Target="slides/slide27.xml"/><Relationship Id="rId61" Type="http://schemas.openxmlformats.org/officeDocument/2006/relationships/slide" Target="slides/slide28.xml"/><Relationship Id="rId62" Type="http://schemas.openxmlformats.org/officeDocument/2006/relationships/slide" Target="slides/slide29.xml"/><Relationship Id="rId63" Type="http://schemas.openxmlformats.org/officeDocument/2006/relationships/slide" Target="slides/slide30.xml"/><Relationship Id="rId64" Type="http://schemas.openxmlformats.org/officeDocument/2006/relationships/slide" Target="slides/slide31.xml"/><Relationship Id="rId65" Type="http://schemas.openxmlformats.org/officeDocument/2006/relationships/slide" Target="slides/slide32.xml"/><Relationship Id="rId66" Type="http://schemas.openxmlformats.org/officeDocument/2006/relationships/slide" Target="slides/slide33.xml"/><Relationship Id="rId67" Type="http://schemas.openxmlformats.org/officeDocument/2006/relationships/slide" Target="slides/slide34.xml"/><Relationship Id="rId68" Type="http://schemas.openxmlformats.org/officeDocument/2006/relationships/slide" Target="slides/slide35.xml"/><Relationship Id="rId69" Type="http://schemas.openxmlformats.org/officeDocument/2006/relationships/slide" Target="slides/slide36.xml"/><Relationship Id="rId70" Type="http://schemas.openxmlformats.org/officeDocument/2006/relationships/slide" Target="slides/slide37.xml"/><Relationship Id="rId71" Type="http://schemas.openxmlformats.org/officeDocument/2006/relationships/slide" Target="slides/slide38.xml"/><Relationship Id="rId72" Type="http://schemas.openxmlformats.org/officeDocument/2006/relationships/slide" Target="slides/slide39.xml"/><Relationship Id="rId73" Type="http://schemas.openxmlformats.org/officeDocument/2006/relationships/slide" Target="slides/slide40.xml"/><Relationship Id="rId74" Type="http://schemas.openxmlformats.org/officeDocument/2006/relationships/slide" Target="slides/slide41.xml"/><Relationship Id="rId75" Type="http://schemas.openxmlformats.org/officeDocument/2006/relationships/slide" Target="slides/slide42.xml"/><Relationship Id="rId76" Type="http://schemas.openxmlformats.org/officeDocument/2006/relationships/slide" Target="slides/slide43.xml"/><Relationship Id="rId77" Type="http://schemas.openxmlformats.org/officeDocument/2006/relationships/slide" Target="slides/slide44.xml"/><Relationship Id="rId78" Type="http://schemas.openxmlformats.org/officeDocument/2006/relationships/slide" Target="slides/slide45.xml"/><Relationship Id="rId79" Type="http://schemas.openxmlformats.org/officeDocument/2006/relationships/slide" Target="slides/slide46.xml"/><Relationship Id="rId80" Type="http://schemas.openxmlformats.org/officeDocument/2006/relationships/slide" Target="slides/slide47.xml"/><Relationship Id="rId81" Type="http://schemas.openxmlformats.org/officeDocument/2006/relationships/slide" Target="slides/slide48.xml"/><Relationship Id="rId82" Type="http://schemas.openxmlformats.org/officeDocument/2006/relationships/slide" Target="slides/slide49.xml"/><Relationship Id="rId8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26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7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8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9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30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31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32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33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34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35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36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37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8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9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4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Dikdörtgen 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" name="Dikdörtgen 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5D27D092-1164-4E20-81A0-CA97C5D95645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E777B79-9C40-451A-A703-47797F0A451B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05E61862-7F14-4B4E-A470-5DBAF6736EF2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84A0132B-2CF3-4AFC-9BB0-E058EA875409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ikdörtgen 4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F43C006-B9CB-4B52-A64F-94B6C147FFA9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" name="Yuvarlatılmış Dikdörtgen 4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7" name="Yuvarlatılmış Dikdörtgen 4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8" name="Serbest Form 4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978A5E0D-79B8-4485-8D6B-C42C8AB22D8A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kdörtgen 5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Dikdörtgen 6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3F5996DA-D822-478F-AB75-D58133BA2635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2" name="Yuvarlatılmış Dikdörtgen 6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Yuvarlatılmış Dikdörtgen 6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Serbest Form 6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Dikdörtgen 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5CE87BD9-D7B7-4BD6-9ECF-B1B73CBF06FA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Yuvarlatılmış Dikdörtgen 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2" name="Yuvarlatılmış Dikdörtgen 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3" name="Serbest Form 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ikdörtgen 7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1" name="Dikdörtgen 8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59F851F-223C-4CD7-945D-FAA56357AF16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Yuvarlatılmış Dikdörtgen 8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Yuvarlatılmış Dikdörtgen 8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Serbest Form 8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ikdörtgen 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95D3958-E43A-4E67-8036-416BAC5DA507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Yuvarlatılmış Dikdörtgen 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Serbest Form 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ikdörtgen 9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Dikdörtgen 9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443B3E6-5C96-48E3-B6CB-F316C244FB50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Yuvarlatılmış Dikdörtgen 9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Serbest Form 9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ikdörtgen 1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6" name="Dikdörtgen 1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3ED29EF3-CF1B-4FE0-82FB-60EBB619316B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Yuvarlatılmış Dikdörtgen 1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8" name="Yuvarlatılmış Dikdörtgen 1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9" name="Serbest Form 1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Dikdörtgen 11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9" name="Dikdörtgen 11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7A911855-A68F-4DC8-AE2D-CA23B65EE432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0" name="Yuvarlatılmış Dikdörtgen 11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Yuvarlatılmış Dikdörtgen 12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Serbest Form 12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ikdörtgen 13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E7B975A-23FE-444E-8D80-6D20188737CB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3" name="Yuvarlatılmış Dikdörtgen 13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4" name="Yuvarlatılmış Dikdörtgen 13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5" name="Serbest Form 13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kdörtgen 14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3" name="Dikdörtgen 14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5FBB7B43-4909-4C93-85A8-E0F4CBA0C474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4" name="Yuvarlatılmış Dikdörtgen 14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5" name="Yuvarlatılmış Dikdörtgen 14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6" name="Serbest Form 14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kdörtgen 15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Dikdörtgen 15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EEC1624-1859-426E-9AB7-A88ADF87EF97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Yuvarlatılmış Dikdörtgen 15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Yuvarlatılmış Dikdörtgen 15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Serbest Form 16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kdörtgen 16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3" name="Dikdörtgen 16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B32882F-218B-4D6B-8289-ABE4EA80D74B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Yuvarlatılmış Dikdörtgen 16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Serbest Form 16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ikdörtgen 1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6" name="Dikdörtgen 1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40BA1781-F797-485E-971C-933C016DBE90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Yuvarlatılmış Dikdörtgen 1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8" name="Yuvarlatılmış Dikdörtgen 1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9" name="Serbest Form 1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ikdörtgen 17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5" name="Dikdörtgen 17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818B87EA-8DEA-4DFB-85E0-2210242764FA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Yuvarlatılmış Dikdörtgen 17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7" name="Yuvarlatılmış Dikdörtgen 18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8" name="Serbest Form 18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ikdörtgen 1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4" name="Dikdörtgen 1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440DF05F-01DC-40EA-8C83-48762DD530CA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5" name="Yuvarlatılmış Dikdörtgen 1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6" name="Yuvarlatılmış Dikdörtgen 1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7" name="Serbest Form 1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ikdörtgen 19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5" name="Dikdörtgen 19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A818439-0E01-4CD9-B500-E26A678EC630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6" name="Yuvarlatılmış Dikdörtgen 19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7" name="Yuvarlatılmış Dikdörtgen 20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Serbest Form 20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Dikdörtgen 2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2" name="Dikdörtgen 2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82CFD857-06D6-46F6-B122-83F61A3ADED6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3" name="Yuvarlatılmış Dikdörtgen 2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4" name="Yuvarlatılmış Dikdörtgen 2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5" name="Serbest Form 2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0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1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7223AC4-5392-4BB5-B960-5D5E7C864225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1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1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1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Dikdörtgen 22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0" name="Dikdörtgen 22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0A47523-6698-4616-AE00-19AEA4A6BA54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1" name="Yuvarlatılmış Dikdörtgen 22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2" name="Yuvarlatılmış Dikdörtgen 22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3" name="Serbest Form 22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Dikdörtgen 23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3" name="Dikdörtgen 23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BA24665-BD2B-4E00-B6CF-9D922E1E26E6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4" name="Yuvarlatılmış Dikdörtgen 23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5" name="Yuvarlatılmış Dikdörtgen 23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6" name="Serbest Form 23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ikdörtgen 28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6" name="Dikdörtgen 28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7308A256-7814-4378-8591-A42D936794E5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7" name="Yuvarlatılmış Dikdörtgen 28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8" name="Yuvarlatılmış Dikdörtgen 28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9" name="Serbest Form 28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Dikdörtgen 29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9" name="Dikdörtgen 29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BF7064B-CAB0-4513-95E4-0D5B6026F14A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0" name="Yuvarlatılmış Dikdörtgen 29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1" name="Yuvarlatılmış Dikdörtgen 29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2" name="Serbest Form 29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Dikdörtgen 30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0" name="Dikdörtgen 30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47CC70F-82F7-4334-A6D3-5D5D86510785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1" name="Yuvarlatılmış Dikdörtgen 30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2" name="Yuvarlatılmış Dikdörtgen 30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3" name="Serbest Form 30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Dikdörtgen 32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5" name="Dikdörtgen 32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19BF4067-606B-47B5-B49C-C720E04B5184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6" name="Yuvarlatılmış Dikdörtgen 32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7" name="Yuvarlatılmış Dikdörtgen 32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8" name="Serbest Form 32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Dikdörtgen 32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4" name="Dikdörtgen 33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1092EAC-C158-48D9-AA94-05D66AF7DDEB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5" name="Yuvarlatılmış Dikdörtgen 33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6" name="Yuvarlatılmış Dikdörtgen 33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7" name="Serbest Form 33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ikdörtgen 33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1" name="Dikdörtgen 33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E8F6C2B-EA09-47A9-96E9-7D3FC1AA1919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2" name="Yuvarlatılmış Dikdörtgen 33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3" name="Yuvarlatılmış Dikdörtgen 33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4" name="Serbest Form 34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Dikdörtgen 34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2" name="Dikdörtgen 34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5E3769C-F40E-49D7-9693-B0CBEBD5D448}" type="author">
              <a:rPr b="0" lang="tr-TR" sz="1800" strike="noStrike" u="non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3" name="Yuvarlatılmış Dikdörtgen 34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040" bIns="504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4" name="Yuvarlatılmış Dikdörtgen 35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1080" bIns="10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5" name="Serbest Form 35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Resim 1" descr=""/>
          <p:cNvPicPr/>
          <p:nvPr/>
        </p:nvPicPr>
        <p:blipFill>
          <a:blip r:embed="rId1"/>
          <a:stretch/>
        </p:blipFill>
        <p:spPr>
          <a:xfrm>
            <a:off x="0" y="0"/>
            <a:ext cx="10080360" cy="5670360"/>
          </a:xfrm>
          <a:prstGeom prst="rect">
            <a:avLst/>
          </a:prstGeom>
          <a:ln w="0">
            <a:noFill/>
          </a:ln>
        </p:spPr>
      </p:pic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5680" cy="65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İlişkiler 1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4800" cy="441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c9211e"/>
                </a:solidFill>
                <a:uFillTx/>
                <a:latin typeface="Times New Roman"/>
                <a:ea typeface="DejaVu Sans"/>
              </a:rPr>
              <a:t>https://ets.anadolu.edu.tr/storage/nfs/HIT102U/ebook/HIT102U-13V6S1-8-0-1-SV1-ebook.pdf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357" name="Resim 3" descr=""/>
          <p:cNvPicPr/>
          <p:nvPr/>
        </p:nvPicPr>
        <p:blipFill>
          <a:blip r:embed="rId2"/>
          <a:stretch/>
        </p:blipFill>
        <p:spPr>
          <a:xfrm>
            <a:off x="530640" y="1118880"/>
            <a:ext cx="8932320" cy="284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PLANLAMA SÜRECİ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ilişkiler çeşitli kitlelerle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ikna, temsil, eğitim, bilgilendirme, imaj oluşturma ve itibar yapılandırma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gibi amaçlarla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uzun dönemli sağlıklı ilişkiler kurmaya dayalı bir yönetim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fonksiyonudur.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Şüphesiz, bu geniş kapsamı nedeniyle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stratejik ilişkiler yönetimi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olarak da görülebilir. "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Bir kuruluşun amaçlarını gerçekleştirmek için ilerlemeyi tercih ettiği yön"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olarak tanımlanan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stratejide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amaç; hedefe nasıl ulaşılacağının belirlenmesidir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Proaktif iletişim, itibarın korunması hakkında örneklerle şunları belirtebiliriz 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1. Proaktif İletişim: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JetBlue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2007 yılında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bir kış fırtınasının yolcuları saatlerce pistte mahsur bırakmasıyla önemli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operasyonel kesintilerle karşı karşıya kaldı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CEO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kamuoyundan özür diledi ve gelecekteki gecikmeler için tazminatı özetleyen bir Müşteri Hakları Bildirgesi sundu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Bu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proaktif iletişim, güvenin yeniden sağlanmasına yardımcı oldu ve müşteri hizmetlerine olan bağlılıklarını gösterdi.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2.  </a:t>
            </a:r>
            <a:r>
              <a:rPr b="0" lang="it-IT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Geri Bildirimleri Izleme ve Ele Alma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KFC 2018'de İngiltere'de tavuk kıtlığıyla karşılaştığında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mizah ve şeffaflıkla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tepki verdi ve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tam sayfa bir gazete ilanında yeniden düzenlenmiş bir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"FCK: Hay Aksi"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özrüyle talihsizliği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kabul etti.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Müşterileri durum hakkında sürekli olarak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güncelleyerek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müşteri geri bildirimlerini etkili bir şekilde yönetti ve daha fazla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itibar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kaybını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önledi.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3. Krizde hızlı yanıt 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Kriz yönetiminde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iki önemli faktör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rol oynar :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Yeni bir konuyu-krizi ne kadar çabuk anladığınız ve buna ne kadar hazırlıklı-tepkili olduğunuz.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Örnek: Tylenol (Johnson &amp; Johnson)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1982 yılında Tylenol kapsüllerinin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potasyum siyanürle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kirlendiği ve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birkaç ölüme yol açtığı yönündeki haberlerin ardından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Johnson &amp; Johnson,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100 milyon dolar değerinde ürünü mağaza raflarından çekti.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Kamu güvenliğini sağlamak için atılan adımlar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hakkında açık bir iletişim kurdular ve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kamuoyunun güvenini yeniden tesis eden ve sektörde yeni bir standart oluşturan, bozulmaya dayanıklı ambalajlar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tanıttılar.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4. Strateji: Paydaşlarla Etkileşim 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İtibar PR'ı,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paydaşlarınızla ilgilenmeyi içerir, çünkü onlar genellikle halkı büyük ölçüde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etkiler.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Tüm paydaşların güncel bir listesini tuttuğunuzdan ve kriz zamanlarında atacağınız adımları önceden planladığınızdan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emin olun.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Örnek Starbucks 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2018'de Philadelphia'daki bir Starbucks'ta iki Afrikalı Amerikalı adamın tutuklanması olayından sonra şirket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çalışanlarına "ırksal önyargı eğitimi" vermek için 8.000'den fazla ABD mağazasını kapattı.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Starbucks'ın "etkilenen bireyler, toplum liderleri ve halk" dahil olmak üzere paydaşlarla etkileşimi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itibarlarına verilen zararı azaltmaya yardımcı oldu.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5. Strateji: Olumlu Medya İlişkilerinden Yararlanma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 araçları bu ilişkileri yönetmenize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yardımcı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olur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Bir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medya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veritabanıyla, çevrimiçi PR haberlerini ve itibar yönetimini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kapsayabilirsiniz. Örneğin ;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"Prowly"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ABD'de ve dışında bulunan 1 milyondan fazla gazetecinin iletişim bilgilerine erişmenizi sağlar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Göz atmak çok kolaydır: yalnızca ilgili kişileri göstermek için gelişmiş filtreleme seçeneklerine bakarsınız.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Microsoft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hükümet gözetimi konusundaki endişelere yanıt olarak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kullanıcı verisi talepleri konusunda şeffaflığı artırdı ve veri şifrelemesini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geliştirdi. Bu adımları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medya aracılığıyla ileterek kullanıcı gizliliğinin koruyucusu olarak itibarlarını artırdılar ve medya ilişkilerini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güçlendirdiler.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Kaynak : https://prowly.com/magazine/reputation-pr/#How%20to%20take%20control%20of%20your%20reputation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Günümüzde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kurumların rekabet ortamında yerini alabilmesi için stratejik bir değer olarak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halkla ilişkilerin çok önemli yeri vardır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.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Çünkü küreselleşmeye dayalı bilgi ekonomilerinde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itibar, marka yönetimi gibi soyut değerler kurumun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değerinin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büyük bölümünü oluşturmaktadır.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Kurum,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vizyonu ve misyonundan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bağımsız düşünülemez, kurumun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kısa ve uzun dönemli amaçları, rekabet alanları, güçlü ve zayıf yönleri, fırsatları-tehditleri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ile doğrudan ilgilidir.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(swot analizi).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Bu doğrultuda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ilişkilerin durumsal rollerini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şu şekilde sıralamak mümkündür: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İkna edici, temsil edici, eğitici, yenilikçi, bilgi sağlayıcı ve itibar yöneticisi olmaktadır.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Hİ’de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Uygulanan birincil işlevler ise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: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Araştırma, imaj oluşturma, danışmanlık, yönetim, erken uyarı, yorum, iletişim, arabuluculuk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şeklinde sıralanabilir.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Taktikler ve yararlanılan araçlar ise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öncelikle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duyurum olmak üzere haber duyurularından konuşmalara, web sitelerinden kurumsal reklama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kadar uzanır.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rgbClr val="b2b2b2"/>
                </a:solidFill>
                <a:uFillTx/>
                <a:latin typeface="Times New Roman"/>
                <a:ea typeface="DejaVu Sans"/>
              </a:rPr>
              <a:t>“</a:t>
            </a:r>
            <a:r>
              <a:rPr b="0" lang="tr-TR" sz="3200" strike="noStrike" u="none">
                <a:solidFill>
                  <a:srgbClr val="b2b2b2"/>
                </a:solidFill>
                <a:uFillTx/>
                <a:latin typeface="Times New Roman"/>
                <a:ea typeface="DejaVu Sans"/>
              </a:rPr>
              <a:t>B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aşarılı bir stratejik planlama için” kavramların ifade ettiği olguyu benimsemek ve süreci bu ” tanımlar” doğrultusunda oluşturmak gerekir.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Vizyon (Vision): 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Yazılı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ifade edilen konseptir. Temelde organizasyonun fonksiyonu, görevi ve bakış açısını belirler.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“Amacımız nedir?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Misyon (Mission): 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Stratejiyi destekleyen organizasyonun en önemli isteğidir. Kuruluş amacını, şu andaki varoluş nedenini, tarihini, kurucusu hakkındaki bilgileri, temel sorumluluklarını, kimlere ve hangi alanda hizmet ettiğini ifade eder.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 (Strategy): 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Amaçlara ulaşmak için eldeki güçlerin veya kaynakların dağıtım planıdır.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Nike'ın vizyonu nedir?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Sporun geleceğini korumak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;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ürünleri nasıl ürettiğimizi, onları nasıl uzun ömürlü kıldığımızı ve onlara nasıl yeni bir hayat verdiğimizi yeniden düşünmek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demektir.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Nike misyonu;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"dünyadaki her sporcuya ilham ve yenilik getirmektir."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Politika (Policy):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Karar vermede “kriterleri” oluşturan resmi veya gayrı resmi kurallardır.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(Objective):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Amaçlardan daha uzun dönemli olarak görülen hedef, ölçülebilir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ve başarılması gereken konuyu ifade eder.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Amaç (Goal):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Kısa dönemdeki hedefleri ifade eden amaç, hedeflerin temel yapı taşını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oluşturur.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Gaye (Aim):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ve amacın kombinasyonu olan gaye uzun dönemli veya kısa dönemli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olabilir. Umut ve arzu gibi unsurları da kapsayabilir.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i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Arial"/>
                <a:ea typeface="DejaVu Sans"/>
              </a:rPr>
              <a:t>   </a:t>
            </a:r>
            <a:r>
              <a:rPr b="1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Taktik (Tactic):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Kısa vadeli hedeflere (amaçlara) ulaşmada kullanılan kararlar ve aksiyonlardır.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Objektif yorumlardan büyük ölçüde etkilenen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stratejiler yönetimin "en üst kademesinde" uygulanır.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Stratejiye göre daha az subjektiflik içeren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taktikler ise, daha çok yönetimin "alt kademelerinde" uygulanır.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Stratejik planlamanın asıl amacı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stratejiler oluşturmak, bunları uygulamak ve sonuçlarını denetlemektir. 5 N 1 K kuralı da (ne, neden, nasıl, ne zaman, nerede, kim) bir planlama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şeklidir.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Veriler bu plana göre toplanırsa genellikle eksik bilgi kalmaz.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Doğru Strateji Oluşturma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Doğru stratejiler belirleyebilmek için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dikkat edilmesi gerekenleri incelemekte yarar vardır. Bunlar :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Bütünü düşünün: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Kurumun yürüttüğü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pazarlama/iletişim faaliyetleri (sponsorluk, sektörle ilgili bir organizasyonda yer almak gibi) varsa gözden geçirilmelidir.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Bağlantıyı kaybetmeyin: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Farklı aktivitelerden oluşan bir kampanya düzenlemek mümkün olsa da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bütün kampanyayı ana bir tema üzerinde tutmak gerekir.  Reklam, propaganda, lobi faaliyetleri, pazarlama ve tanıtım gibi.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Kaynaklar konusunda gerçekçi olun: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diğer pazarlama yöntemlerinden kimi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zaman daha uygun, kimi zaman ise daha maliyetli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olabilir. Örn ; fuar bütçesi gider kalemleri uygun ya da duruma göre maliyetli olabilir.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Esnek olun: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ilişkiler kampanyasında varılmak istenilen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çok net olarak belirlenmelidir.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Hedef kitleye odaklanın: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kampanyası herkese yönelik planlanırsa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belirlenen stratejilerin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başarıya ulaşması pek mümkün değildir.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Araştırmalardan yararlanın: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Az bilgi ile başarıya ulaşmak zordur.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Bu nedenle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üzerinde çalışacağımız konuya ilişkin “araştırmaya” önem vererek başarılı işler yapmak mümkündür.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Zamanı iyi değerlendirin: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Kampanyanın belirlenen hedefe ulaşması için dikkat edilmesi gereken bir diğer durum ise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zamanı iyi planlamaktır.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Başarılı Kampanyaların Özellikleri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Başarılı kampanyalar,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kitlesine kendini hissettirebilen, fark yaratan, gündemi oluşturabilen, hedef kitlesini kampanyanın hedefleri doğrultusunda harekete geçmesini sağlayabilen işler oluşturabilmektir.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Unutulmaması gereken bir şey var ki o da; </a:t>
            </a:r>
            <a:r>
              <a:rPr b="0" lang="tr-TR" sz="32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“başarıyı yakalamanın en önemli yolunun, kampanyaya doğru yerden başlamayı bilmektir.”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ilişkiler bir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iletişim biçimidir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Bu çerçevede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kuruluşun çevresini tanıması ve kendini bu çevreye tanıtabilmesi için de planlı programlı bir şekilde yürütülebilecek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iletişim çalışmalarını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ifade eder.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İlişkiler Süreci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Halkla ilişkiler uygulamalarında görünen aşamanın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sadece “</a:t>
            </a:r>
            <a:r>
              <a:rPr b="0" lang="tr-TR" sz="3200" strike="noStrike" u="sng">
                <a:solidFill>
                  <a:srgbClr val="bf819e"/>
                </a:solidFill>
                <a:uFillTx/>
                <a:latin typeface="Times New Roman"/>
                <a:ea typeface="DejaVu Sans"/>
              </a:rPr>
              <a:t>uygulama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” olması, </a:t>
            </a:r>
            <a:r>
              <a:rPr b="0" lang="tr-TR" sz="3200" strike="noStrike" u="sng">
                <a:solidFill>
                  <a:srgbClr val="bf819e"/>
                </a:solidFill>
                <a:uFillTx/>
                <a:latin typeface="Times New Roman"/>
                <a:ea typeface="DejaVu Sans"/>
              </a:rPr>
              <a:t>“araştırma, planlama ve sonuçların değerlendirilmesi”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gibi masa başı çalışmaların göz ardı edilmesine 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neden olmaktadır.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kampanya sürecinin aşamalarını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dört ana basamak üzerinde odaklanmaktadır.</a:t>
            </a:r>
            <a:r>
              <a:rPr b="0" lang="tr-TR" sz="3200" strike="noStrike" u="sng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Bu basamaklar </a:t>
            </a:r>
            <a:r>
              <a:rPr b="0" lang="tr-TR" sz="3200" strike="noStrike" u="sng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durum saptama, planlama, uygulama ve değerlendirmedir.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ROPE Halkla İlişkiler Planı (Hendrix)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Rope Halkla ilişkiler planı </a:t>
            </a:r>
            <a:r>
              <a:rPr b="0" lang="tr-TR" sz="3200" strike="noStrike" u="none">
                <a:solidFill>
                  <a:srgbClr val="b7b3ca"/>
                </a:solidFill>
                <a:uFillTx/>
                <a:latin typeface="Times New Roman"/>
                <a:ea typeface="DejaVu Sans"/>
              </a:rPr>
              <a:t>“araştırma, hedefleme, programlama ve değerlendirme”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aşamalarından oluşur.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Araştırma: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Müşteri araştırması (SWOT  "Fırsat-Tehdit, güçlü-zayıf " Analizi)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Fırsat ve sorun araştırması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 kitle araştırması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Araştırma metodları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b="0" lang="da-DK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Hedefler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da-DK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da-DK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Etki hedefleri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kitle davranışının işletme lehinde değişmesi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da-DK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</a:t>
            </a:r>
            <a:r>
              <a:rPr b="0" lang="da-DK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Çıktı hedefleri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: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E</a:t>
            </a:r>
            <a:r>
              <a:rPr b="0" lang="da-DK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tki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da-DK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yaratmak amacıyla ortaya çıkarılan çalışmaların bütünü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Programlama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Tema ve mesajlar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Eylem ve özel olaylar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Kontrollü ve kontrolsüz medya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Etkili iletişim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Değerlendirme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Bilgi (informational)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Tutum (attitudinal)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Davranışsal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 değerlendirilmesi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Çıktı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Değerlendirme Soruları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1. "Çeşitli kitlelerle ikna, temsil, eğitim, bilgilendirme, imaj oluşturma ve itibar yapılandırma gibi amaçlarla uzun dönemli sağlıklı ilişkiler kurmaya dayalı bir yönetim fonksiyonudur"  tanımı aşağıdaki seçeneklerden hangisine aittir?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İşletme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Pazarlama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Halkla ilişkiler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Propaganda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Hiçbiri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2. "Bir kuruluşun amaçlarını gerçekleştirmek için ilerlemeyi tercih ettiği yön" tanımı aşağıdaki seçeneklerden hangisine aittir?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Program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Strateji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Yönerge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Tehdit-fırsat—güçlü-zayıf yön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3. İtibarın korunması hakkında aşağıdaki seçeneklerden hangisi yanlıştır 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Yönerge izleme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Krizde hızlı yanıt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Proaktif iletişim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</a:t>
            </a:r>
            <a:r>
              <a:rPr b="0" lang="it-IT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Geri Bildirimleri Izleme ve Ele Alma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Paydaşlarla Etkileşim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4. Halkla ilişkilerin </a:t>
            </a:r>
            <a:r>
              <a:rPr b="0" lang="tr-TR" sz="3200" strike="noStrike" u="sng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durumsal rollerinden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birisi aşağıdakilerden hangisidir 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Yönerge izleme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Krizde hızlı yanıt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Proaktif iletişim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İtibar yöneticisi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Paydaşlarla Etkileşim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5. Yazılı ifade edilen konseptir. Temelde organizasyonun fonksiyonu, görevi ve bakış açısını belirler. “Amacımız nedir? Tanımı hangisidir 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Misyon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Program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Strateji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Vizyon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6. Stratejiyi destekleyen organizasyonun en önemli isteğidir. Kuruluş amacını, şu andaki varoluş nedenini, tarihini, kurucusu hakkındaki bilgileri, temel sorumluluklarını, kimlere ve hangi alanda hizmet ettiğini ifade eder. Tanımı hangisidir 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Strateji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Program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Misyon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Taktik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e.Vizyon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7. Karar vermede kriterleri oluşturan resmi veya gayrı resmi kurallardır. Tanımı hangisidir?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Vizyon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Politika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Misyon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Strateji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8. Kısa dönemdeki hedefleri ifade eder. Tanımı hangisidir 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Vizyon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Taktik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Program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Strateji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Amaç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9. Doğru stratejiler belirleyebilmek için gereken kriterlerden hangisi aşağıda yanlış verilmiştir?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İtibar yöneticisi olun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Esnek olun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Bağlantıyı kaybetmeyin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Bütünü düşünün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Hedef kitleye odaklanın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tr-TR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10. Başarılı Kampanyaların Özellikleri aşağıdakilerden hangisinde yanlış verilmiştir?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Fark yaratan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Gündemi oluşturabilen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Bağlantıyı kaybetmeyen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Hedef kitlesine kendini hissettirebilen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e.Hedef kitlesini kampanyanın hedefleri doğrultusunda harekete geçmesini sağlayabilen </a:t>
            </a: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4733</TotalTime>
  <Application>LibreOffice/24.8.2.1$Windows_X86_64 LibreOffice_project/0f794b6e29741098670a3b95d60478a65d05ef13</Application>
  <AppVersion>15.0000</AppVersion>
  <Words>1886</Words>
  <Paragraphs>353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2024-02-24T12:41:21Z</dcterms:created>
  <dc:creator>erhan çitil</dc:creator>
  <dc:description/>
  <dc:language>tr-TR</dc:language>
  <cp:lastModifiedBy/>
  <dcterms:modified xsi:type="dcterms:W3CDTF">2024-10-31T09:28:06Z</dcterms:modified>
  <cp:revision>346</cp:revision>
  <dc:subject/>
  <dc:title>Lights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Özel</vt:lpwstr>
  </property>
  <property fmtid="{D5CDD505-2E9C-101B-9397-08002B2CF9AE}" pid="3" name="Slides">
    <vt:i4>50</vt:i4>
  </property>
</Properties>
</file>